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1" r:id="rId3"/>
    <p:sldId id="257" r:id="rId4"/>
    <p:sldId id="259" r:id="rId5"/>
    <p:sldId id="260" r:id="rId6"/>
    <p:sldId id="267" r:id="rId7"/>
    <p:sldId id="262" r:id="rId8"/>
    <p:sldId id="261" r:id="rId9"/>
    <p:sldId id="270" r:id="rId10"/>
    <p:sldId id="263" r:id="rId11"/>
    <p:sldId id="264" r:id="rId12"/>
    <p:sldId id="269" r:id="rId13"/>
    <p:sldId id="265" r:id="rId14"/>
    <p:sldId id="258"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p:scale>
          <a:sx n="50" d="100"/>
          <a:sy n="50" d="100"/>
        </p:scale>
        <p:origin x="1771" y="1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5DE1-5D79-D151-8830-C3EAB69E30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4A498E0-84EB-6103-E22D-7B54B6777F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555AD9-0DC0-44E8-EB21-DEE7D81E4CA2}"/>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78498B3F-16F7-D753-78FB-4553EE7C26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72164F-A2F4-FAD3-E747-563C9DDB62C8}"/>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385230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47B4-31F6-01C9-EC0B-3DCF21C59A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F29FAF-B168-E711-29E0-0E3142405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AC587B-8A9B-DE38-1E22-61560E086EF8}"/>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74064097-681B-A293-9654-35D6A76FB5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1FF265-9BE4-BF8A-3993-E8206FED6B15}"/>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76346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F9CCA-D164-0564-8EDF-734CC4B879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0375AE-251F-F408-A727-88212080C1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90C0E-43F7-663F-61D2-20873F035B75}"/>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0FBA15AD-A6F7-80DE-8709-2C4984460F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4315B9-79E5-BABA-2EE2-E416915D00B8}"/>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62641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6400A-4EB7-4A3E-82AD-F303316221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259139-768A-A0AF-74CF-56683E0CB3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45FD9F-40E3-471F-B08E-56414CC70C5B}"/>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EC58DAA9-B454-CA0B-6D02-91192C305B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559AFE-5583-133E-9B63-41FED3E89EA1}"/>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3831745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49B8-7CE0-2186-B0EA-2A18A997E5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657203-CBF7-3FFF-3033-9D3D53F25B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DB11F-E1AC-BF02-EA7D-7E67FD15A3FC}"/>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09A0D552-4011-E81E-6370-C6D1022643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F7A61A-38DD-83CD-29CB-172515855F78}"/>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102168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7099-DCE2-E35D-3AB3-0FDE15EE8B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B8E13E-3D4E-88EB-C8CD-8845B1290E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9EDF41-0581-15E7-5248-53B53E6FE7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C44189-BED5-6254-F3AD-4685403E34A5}"/>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6" name="Footer Placeholder 5">
            <a:extLst>
              <a:ext uri="{FF2B5EF4-FFF2-40B4-BE49-F238E27FC236}">
                <a16:creationId xmlns:a16="http://schemas.microsoft.com/office/drawing/2014/main" id="{98BC1675-CF4F-1626-3680-FF93EC7D78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B5801E-3D9E-BB08-315B-527240E619E3}"/>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204887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669F-702F-E0C1-08FC-91743DF52B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D11B87-7CC6-70FB-7AB1-8F74EC64F7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148653-7A2E-DD84-EE85-2D4C54F08E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1F4778-8034-C016-859A-22E3DB677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99BD0-CE90-2CA4-DA96-A56BE86027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21D5AE-A87F-CEE8-2B79-71B73A8E93F5}"/>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8" name="Footer Placeholder 7">
            <a:extLst>
              <a:ext uri="{FF2B5EF4-FFF2-40B4-BE49-F238E27FC236}">
                <a16:creationId xmlns:a16="http://schemas.microsoft.com/office/drawing/2014/main" id="{85A1CE0B-1CB2-B315-A8DB-B6AC363C81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958FBBE-AD4C-24C3-D2AA-88456013B323}"/>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116056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252B-B21A-60D1-48D7-4ED45F2B09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FA1BDB-22CE-7645-06C0-D74D7F50D306}"/>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4" name="Footer Placeholder 3">
            <a:extLst>
              <a:ext uri="{FF2B5EF4-FFF2-40B4-BE49-F238E27FC236}">
                <a16:creationId xmlns:a16="http://schemas.microsoft.com/office/drawing/2014/main" id="{E54EE75F-D0B6-4E7F-168C-305A2F0D78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55EE91-29C5-2513-D3FB-4974FBCE799D}"/>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417103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4845C-584A-1786-09B3-0706100C2435}"/>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3" name="Footer Placeholder 2">
            <a:extLst>
              <a:ext uri="{FF2B5EF4-FFF2-40B4-BE49-F238E27FC236}">
                <a16:creationId xmlns:a16="http://schemas.microsoft.com/office/drawing/2014/main" id="{3B5B7804-5C1F-F848-544A-D518B34ACE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0E40A0-9450-0A7A-4739-B56FCDA945C1}"/>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195249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6A23-1C4F-F612-8AE9-3EA02C50AF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824BB61-689F-CD00-7116-C9C29DB6EA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F2BD19-C2D1-CD9E-CE3F-E97280FB1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33AAF8-8FCA-643A-B519-49FCE3AB00DB}"/>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6" name="Footer Placeholder 5">
            <a:extLst>
              <a:ext uri="{FF2B5EF4-FFF2-40B4-BE49-F238E27FC236}">
                <a16:creationId xmlns:a16="http://schemas.microsoft.com/office/drawing/2014/main" id="{2C4BE337-0F3B-C693-3C19-294F04311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6706A5-32DA-C4C9-226C-42385C401CBD}"/>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38134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13E8-9E51-E65E-AC28-4E7AB0303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6978D0-47C1-C49C-7A84-97BD6EEDC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E6DEEF-72D9-C7EF-B52A-F218FFCA5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3E26D-2E2C-23DE-A831-FC2AA789A102}"/>
              </a:ext>
            </a:extLst>
          </p:cNvPr>
          <p:cNvSpPr>
            <a:spLocks noGrp="1"/>
          </p:cNvSpPr>
          <p:nvPr>
            <p:ph type="dt" sz="half" idx="10"/>
          </p:nvPr>
        </p:nvSpPr>
        <p:spPr/>
        <p:txBody>
          <a:bodyPr/>
          <a:lstStyle/>
          <a:p>
            <a:fld id="{AD4E70C9-CF45-43D7-8A94-CA721F250715}" type="datetimeFigureOut">
              <a:rPr lang="en-GB" smtClean="0"/>
              <a:t>13/03/2024</a:t>
            </a:fld>
            <a:endParaRPr lang="en-GB"/>
          </a:p>
        </p:txBody>
      </p:sp>
      <p:sp>
        <p:nvSpPr>
          <p:cNvPr id="6" name="Footer Placeholder 5">
            <a:extLst>
              <a:ext uri="{FF2B5EF4-FFF2-40B4-BE49-F238E27FC236}">
                <a16:creationId xmlns:a16="http://schemas.microsoft.com/office/drawing/2014/main" id="{B0DFF9F6-9BED-006C-3AB2-6746D71EB3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A325B2-6EE3-D919-A920-DF8B431B3C12}"/>
              </a:ext>
            </a:extLst>
          </p:cNvPr>
          <p:cNvSpPr>
            <a:spLocks noGrp="1"/>
          </p:cNvSpPr>
          <p:nvPr>
            <p:ph type="sldNum" sz="quarter" idx="12"/>
          </p:nvPr>
        </p:nvSpPr>
        <p:spPr/>
        <p:txBody>
          <a:bodyPr/>
          <a:lstStyle/>
          <a:p>
            <a:fld id="{9AD08C78-3143-4084-B0B3-766A2D62B7D5}" type="slidenum">
              <a:rPr lang="en-GB" smtClean="0"/>
              <a:t>‹#›</a:t>
            </a:fld>
            <a:endParaRPr lang="en-GB"/>
          </a:p>
        </p:txBody>
      </p:sp>
    </p:spTree>
    <p:extLst>
      <p:ext uri="{BB962C8B-B14F-4D97-AF65-F5344CB8AC3E}">
        <p14:creationId xmlns:p14="http://schemas.microsoft.com/office/powerpoint/2010/main" val="992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C3A3F-2CB4-65EC-0E1F-37A0CF31B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FB66BE-512A-C8CF-E52A-5F4A45FF8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D41030-7A8B-3F1B-CB5D-8B35123FC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4E70C9-CF45-43D7-8A94-CA721F250715}" type="datetimeFigureOut">
              <a:rPr lang="en-GB" smtClean="0"/>
              <a:t>13/03/2024</a:t>
            </a:fld>
            <a:endParaRPr lang="en-GB"/>
          </a:p>
        </p:txBody>
      </p:sp>
      <p:sp>
        <p:nvSpPr>
          <p:cNvPr id="5" name="Footer Placeholder 4">
            <a:extLst>
              <a:ext uri="{FF2B5EF4-FFF2-40B4-BE49-F238E27FC236}">
                <a16:creationId xmlns:a16="http://schemas.microsoft.com/office/drawing/2014/main" id="{62462032-F327-9C60-962D-5688BCD02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7508046-A277-190F-50CB-BE38195E4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D08C78-3143-4084-B0B3-766A2D62B7D5}" type="slidenum">
              <a:rPr lang="en-GB" smtClean="0"/>
              <a:t>‹#›</a:t>
            </a:fld>
            <a:endParaRPr lang="en-GB"/>
          </a:p>
        </p:txBody>
      </p:sp>
    </p:spTree>
    <p:extLst>
      <p:ext uri="{BB962C8B-B14F-4D97-AF65-F5344CB8AC3E}">
        <p14:creationId xmlns:p14="http://schemas.microsoft.com/office/powerpoint/2010/main" val="376019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9222-D776-1847-338C-49F8AFD73463}"/>
              </a:ext>
            </a:extLst>
          </p:cNvPr>
          <p:cNvSpPr>
            <a:spLocks noGrp="1"/>
          </p:cNvSpPr>
          <p:nvPr>
            <p:ph type="ctrTitle"/>
          </p:nvPr>
        </p:nvSpPr>
        <p:spPr>
          <a:xfrm>
            <a:off x="433967" y="-326519"/>
            <a:ext cx="9144000" cy="2387600"/>
          </a:xfrm>
        </p:spPr>
        <p:txBody>
          <a:bodyPr>
            <a:normAutofit/>
          </a:bodyPr>
          <a:lstStyle/>
          <a:p>
            <a:pPr algn="l"/>
            <a:r>
              <a:rPr lang="en-GB" sz="4800" dirty="0">
                <a:solidFill>
                  <a:schemeClr val="accent3"/>
                </a:solidFill>
              </a:rPr>
              <a:t>Forests for Cornwall </a:t>
            </a:r>
            <a:br>
              <a:rPr lang="en-GB" sz="4800" dirty="0">
                <a:solidFill>
                  <a:schemeClr val="accent3"/>
                </a:solidFill>
              </a:rPr>
            </a:br>
            <a:r>
              <a:rPr lang="en-GB" sz="4800" dirty="0">
                <a:solidFill>
                  <a:schemeClr val="accent3"/>
                </a:solidFill>
              </a:rPr>
              <a:t>Agroforestry Exemplar at</a:t>
            </a:r>
          </a:p>
        </p:txBody>
      </p:sp>
      <p:sp>
        <p:nvSpPr>
          <p:cNvPr id="3" name="Subtitle 2">
            <a:extLst>
              <a:ext uri="{FF2B5EF4-FFF2-40B4-BE49-F238E27FC236}">
                <a16:creationId xmlns:a16="http://schemas.microsoft.com/office/drawing/2014/main" id="{9F81A66F-FA09-B792-03D4-8E66E2445F2C}"/>
              </a:ext>
            </a:extLst>
          </p:cNvPr>
          <p:cNvSpPr>
            <a:spLocks noGrp="1"/>
          </p:cNvSpPr>
          <p:nvPr>
            <p:ph type="subTitle" idx="1"/>
          </p:nvPr>
        </p:nvSpPr>
        <p:spPr/>
        <p:txBody>
          <a:bodyPr/>
          <a:lstStyle/>
          <a:p>
            <a:endParaRPr lang="en-GB" dirty="0"/>
          </a:p>
          <a:p>
            <a:r>
              <a:rPr lang="en-GB" sz="3600" dirty="0">
                <a:solidFill>
                  <a:schemeClr val="accent3">
                    <a:lumMod val="75000"/>
                  </a:schemeClr>
                </a:solidFill>
              </a:rPr>
              <a:t>Forests For Cornwall - Winter 23/24 Project</a:t>
            </a:r>
          </a:p>
        </p:txBody>
      </p:sp>
      <p:pic>
        <p:nvPicPr>
          <p:cNvPr id="7" name="Picture 6" descr="A logo with text on it&#10;&#10;Description automatically generated">
            <a:extLst>
              <a:ext uri="{FF2B5EF4-FFF2-40B4-BE49-F238E27FC236}">
                <a16:creationId xmlns:a16="http://schemas.microsoft.com/office/drawing/2014/main" id="{E8B5E5F1-9F15-DC83-D489-6D8A36A4A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013" y="618621"/>
            <a:ext cx="3439908" cy="1202944"/>
          </a:xfrm>
          <a:prstGeom prst="rect">
            <a:avLst/>
          </a:prstGeom>
        </p:spPr>
      </p:pic>
      <p:pic>
        <p:nvPicPr>
          <p:cNvPr id="9" name="Picture 8" descr="A field of purple flowers&#10;&#10;Description automatically generated">
            <a:extLst>
              <a:ext uri="{FF2B5EF4-FFF2-40B4-BE49-F238E27FC236}">
                <a16:creationId xmlns:a16="http://schemas.microsoft.com/office/drawing/2014/main" id="{96787942-C4B5-3D58-3529-454297EFE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67" y="2448561"/>
            <a:ext cx="10763250" cy="4326698"/>
          </a:xfrm>
          <a:prstGeom prst="rect">
            <a:avLst/>
          </a:prstGeom>
        </p:spPr>
      </p:pic>
    </p:spTree>
    <p:extLst>
      <p:ext uri="{BB962C8B-B14F-4D97-AF65-F5344CB8AC3E}">
        <p14:creationId xmlns:p14="http://schemas.microsoft.com/office/powerpoint/2010/main" val="735427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0654" y="461649"/>
            <a:ext cx="2458066" cy="875686"/>
          </a:xfrm>
          <a:prstGeom prst="rect">
            <a:avLst/>
          </a:prstGeom>
        </p:spPr>
      </p:pic>
      <p:sp>
        <p:nvSpPr>
          <p:cNvPr id="4" name="TextBox 3">
            <a:extLst>
              <a:ext uri="{FF2B5EF4-FFF2-40B4-BE49-F238E27FC236}">
                <a16:creationId xmlns:a16="http://schemas.microsoft.com/office/drawing/2014/main" id="{99ACC04E-8D0E-287B-4E0F-0DE41C72648B}"/>
              </a:ext>
            </a:extLst>
          </p:cNvPr>
          <p:cNvSpPr txBox="1"/>
          <p:nvPr/>
        </p:nvSpPr>
        <p:spPr>
          <a:xfrm>
            <a:off x="356461" y="1225515"/>
            <a:ext cx="10368365" cy="4295150"/>
          </a:xfrm>
          <a:prstGeom prst="rect">
            <a:avLst/>
          </a:prstGeom>
          <a:noFill/>
        </p:spPr>
        <p:txBody>
          <a:bodyPr wrap="square">
            <a:spAutoFit/>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15000"/>
              </a:lnSpc>
            </a:pPr>
            <a:r>
              <a:rPr lang="en-GB" sz="2000" b="1" dirty="0">
                <a:effectLst/>
                <a:latin typeface="Calibri" panose="020F0502020204030204" pitchFamily="34" charset="0"/>
                <a:ea typeface="Calibri" panose="020F0502020204030204" pitchFamily="34" charset="0"/>
                <a:cs typeface="Times New Roman" panose="02020603050405020304" pitchFamily="18" charset="0"/>
              </a:rPr>
              <a:t>The Native Hedgerows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native hedgerows that have been planted are intended to offer a range of benefits once established.</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hedgerows have been planted predominantly with wild privet, holly, hawthorn and hazel, with occasional rowan, crab apple and alder buckthorn.</a:t>
            </a:r>
          </a:p>
          <a:p>
            <a:pPr marL="457200">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now demarcate the Public Rights of Way that cross the site, and will control public access (and hopefully dogs!), whilst providing shelter, a connective, protective habitat, foraging opportunities for local wildlife populations and also supporting insect pollinators and pollination within the site.</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9539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4" name="TextBox 3">
            <a:extLst>
              <a:ext uri="{FF2B5EF4-FFF2-40B4-BE49-F238E27FC236}">
                <a16:creationId xmlns:a16="http://schemas.microsoft.com/office/drawing/2014/main" id="{2873202D-9758-32F7-0F5D-BAA972448C54}"/>
              </a:ext>
            </a:extLst>
          </p:cNvPr>
          <p:cNvSpPr txBox="1"/>
          <p:nvPr/>
        </p:nvSpPr>
        <p:spPr>
          <a:xfrm>
            <a:off x="922563" y="1468174"/>
            <a:ext cx="10295165" cy="4851841"/>
          </a:xfrm>
          <a:prstGeom prst="rect">
            <a:avLst/>
          </a:prstGeom>
          <a:noFill/>
        </p:spPr>
        <p:txBody>
          <a:bodyPr wrap="square">
            <a:spAutoFit/>
          </a:bodyPr>
          <a:lstStyle/>
          <a:p>
            <a:pPr lvl="0">
              <a:lnSpc>
                <a:spcPct val="115000"/>
              </a:lnSpc>
            </a:pPr>
            <a:r>
              <a:rPr lang="en-GB" sz="2000" b="1" dirty="0">
                <a:effectLst/>
                <a:latin typeface="Calibri" panose="020F0502020204030204" pitchFamily="34" charset="0"/>
                <a:ea typeface="Calibri" panose="020F0502020204030204" pitchFamily="34" charset="0"/>
                <a:cs typeface="Times New Roman" panose="02020603050405020304" pitchFamily="18" charset="0"/>
              </a:rPr>
              <a:t>Habitat Expansion</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15000"/>
              </a:lnSpc>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D</a:t>
            </a:r>
            <a:r>
              <a:rPr lang="en-GB" sz="1800" dirty="0">
                <a:effectLst/>
                <a:latin typeface="Calibri" panose="020F0502020204030204" pitchFamily="34" charset="0"/>
                <a:ea typeface="Calibri" panose="020F0502020204030204" pitchFamily="34" charset="0"/>
                <a:cs typeface="Times New Roman" panose="02020603050405020304" pitchFamily="18" charset="0"/>
              </a:rPr>
              <a:t>esigned through adopting an assisted natural regeneration approach.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traits of sea buckthorn and blackthorn for ‘creeping’ through root suckering, and buddleia and grey willow, for spreading through seed dispersal, will be strategically exploited around the boundaries of the easternmost, privately owned fields.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purpose of these plantings is primarily to create new scrub habitat and consolidate and expand the existing boundary vegetation. </a:t>
            </a:r>
            <a:r>
              <a:rPr lang="en-GB" dirty="0">
                <a:latin typeface="Calibri" panose="020F0502020204030204" pitchFamily="34" charset="0"/>
                <a:ea typeface="Calibri" panose="020F0502020204030204" pitchFamily="34" charset="0"/>
                <a:cs typeface="Times New Roman" panose="02020603050405020304" pitchFamily="18" charset="0"/>
              </a:rPr>
              <a:t>Potential to also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seasonally harvest berries from the sea buckthorn and blackthorn (sloes).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established, the enhanced boundaries will locally provide increased shelter and pollinator benefits that will, in turn, support future productivity within this currently fallow part of the site.</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Inter-planting with productive, named varieties of sea buckthorn will also be considered in the future</a:t>
            </a:r>
          </a:p>
        </p:txBody>
      </p:sp>
    </p:spTree>
    <p:extLst>
      <p:ext uri="{BB962C8B-B14F-4D97-AF65-F5344CB8AC3E}">
        <p14:creationId xmlns:p14="http://schemas.microsoft.com/office/powerpoint/2010/main" val="261071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working in a field&#10;&#10;Description automatically generated">
            <a:extLst>
              <a:ext uri="{FF2B5EF4-FFF2-40B4-BE49-F238E27FC236}">
                <a16:creationId xmlns:a16="http://schemas.microsoft.com/office/drawing/2014/main" id="{6519A9D0-A02F-FEA0-A16C-B351DF513ECD}"/>
              </a:ext>
            </a:extLst>
          </p:cNvPr>
          <p:cNvPicPr>
            <a:picLocks noChangeAspect="1"/>
          </p:cNvPicPr>
          <p:nvPr/>
        </p:nvPicPr>
        <p:blipFill rotWithShape="1">
          <a:blip r:embed="rId2">
            <a:extLst>
              <a:ext uri="{28A0092B-C50C-407E-A947-70E740481C1C}">
                <a14:useLocalDpi xmlns:a14="http://schemas.microsoft.com/office/drawing/2010/main" val="0"/>
              </a:ext>
            </a:extLst>
          </a:blip>
          <a:srcRect t="26223" r="1" b="176"/>
          <a:stretch/>
        </p:blipFill>
        <p:spPr>
          <a:xfrm>
            <a:off x="196850" y="173518"/>
            <a:ext cx="11798300" cy="6512763"/>
          </a:xfrm>
          <a:prstGeom prst="rect">
            <a:avLst/>
          </a:prstGeom>
        </p:spPr>
      </p:pic>
    </p:spTree>
    <p:extLst>
      <p:ext uri="{BB962C8B-B14F-4D97-AF65-F5344CB8AC3E}">
        <p14:creationId xmlns:p14="http://schemas.microsoft.com/office/powerpoint/2010/main" val="344895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5" name="TextBox 4">
            <a:extLst>
              <a:ext uri="{FF2B5EF4-FFF2-40B4-BE49-F238E27FC236}">
                <a16:creationId xmlns:a16="http://schemas.microsoft.com/office/drawing/2014/main" id="{3FA0F986-FB1E-BA18-4395-D985551905CF}"/>
              </a:ext>
            </a:extLst>
          </p:cNvPr>
          <p:cNvSpPr txBox="1"/>
          <p:nvPr/>
        </p:nvSpPr>
        <p:spPr>
          <a:xfrm>
            <a:off x="772160" y="1133203"/>
            <a:ext cx="10928960" cy="7563866"/>
          </a:xfrm>
          <a:prstGeom prst="rect">
            <a:avLst/>
          </a:prstGeom>
          <a:noFill/>
        </p:spPr>
        <p:txBody>
          <a:bodyPr wrap="square">
            <a:spAutoFit/>
          </a:bodyPr>
          <a:lstStyle/>
          <a:p>
            <a:pPr marL="457200">
              <a:lnSpc>
                <a:spcPct val="115000"/>
              </a:lnSpc>
            </a:pPr>
            <a:r>
              <a:rPr lang="en-GB" sz="2000" b="1" dirty="0">
                <a:effectLst/>
                <a:latin typeface="Calibri" panose="020F0502020204030204" pitchFamily="34" charset="0"/>
                <a:ea typeface="Calibri" panose="020F0502020204030204" pitchFamily="34" charset="0"/>
                <a:cs typeface="Times New Roman" panose="02020603050405020304" pitchFamily="18" charset="0"/>
              </a:rPr>
              <a:t>Learnings &amp; </a:t>
            </a:r>
            <a:r>
              <a:rPr lang="en-GB" sz="2000" b="1" dirty="0" err="1">
                <a:effectLst/>
                <a:latin typeface="Calibri" panose="020F0502020204030204" pitchFamily="34" charset="0"/>
                <a:ea typeface="Calibri" panose="020F0502020204030204" pitchFamily="34" charset="0"/>
                <a:cs typeface="Times New Roman" panose="02020603050405020304" pitchFamily="18" charset="0"/>
              </a:rPr>
              <a:t>Sharings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degree of funding available from the Agroforestry Exemplar Grant, and the flexibility regarding planting specifications, has greatly benefited the design and delivery of the new plantings, allowing scope to innovate and challenge typical planting practices.</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professional support and guidance has been essential and ensured that the Project was successfully delivered on time, but not necessarily on budget!</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importance of skilled labour. Tree planting is a relatively straightforward task; however, effective, efficient delivery does require underpinning skills, the correct mindset and a strategic approach to be adopted.</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Newly planted trees do not all require to be wrapped in plastic</a:t>
            </a:r>
            <a:r>
              <a:rPr lang="en-GB" dirty="0">
                <a:latin typeface="Calibri" panose="020F0502020204030204" pitchFamily="34" charset="0"/>
                <a:ea typeface="Calibri" panose="020F0502020204030204" pitchFamily="34" charset="0"/>
                <a:cs typeface="Times New Roman" panose="02020603050405020304" pitchFamily="18" charset="0"/>
              </a:rPr>
              <a:t>.</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E</a:t>
            </a:r>
            <a:r>
              <a:rPr lang="en-GB" sz="1800" dirty="0">
                <a:effectLst/>
                <a:latin typeface="Calibri" panose="020F0502020204030204" pitchFamily="34" charset="0"/>
                <a:ea typeface="Calibri" panose="020F0502020204030204" pitchFamily="34" charset="0"/>
                <a:cs typeface="Times New Roman" panose="02020603050405020304" pitchFamily="18" charset="0"/>
              </a:rPr>
              <a:t>xploiting any micro-climates created through the leeside protection (hedges, buildings and topography) is essential. Shelter provides opportunity to promote successful establishment, growth and productivity.</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Every day is a school day, and lessons will continue to be learned over the forthcoming growing seasons as the trees establish.</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23117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wo men sitting on a tractor&#10;&#10;Description automatically generated">
            <a:extLst>
              <a:ext uri="{FF2B5EF4-FFF2-40B4-BE49-F238E27FC236}">
                <a16:creationId xmlns:a16="http://schemas.microsoft.com/office/drawing/2014/main" id="{29BED183-4342-A5DB-A9AD-D95ED2B3155A}"/>
              </a:ext>
            </a:extLst>
          </p:cNvPr>
          <p:cNvPicPr>
            <a:picLocks noChangeAspect="1"/>
          </p:cNvPicPr>
          <p:nvPr/>
        </p:nvPicPr>
        <p:blipFill rotWithShape="1">
          <a:blip r:embed="rId2">
            <a:extLst>
              <a:ext uri="{28A0092B-C50C-407E-A947-70E740481C1C}">
                <a14:useLocalDpi xmlns:a14="http://schemas.microsoft.com/office/drawing/2010/main" val="0"/>
              </a:ext>
            </a:extLst>
          </a:blip>
          <a:srcRect l="4184" r="8324" b="2"/>
          <a:stretch/>
        </p:blipFill>
        <p:spPr>
          <a:xfrm>
            <a:off x="187387" y="170014"/>
            <a:ext cx="3805676" cy="6516265"/>
          </a:xfrm>
          <a:prstGeom prst="rect">
            <a:avLst/>
          </a:prstGeom>
        </p:spPr>
      </p:pic>
      <p:pic>
        <p:nvPicPr>
          <p:cNvPr id="3" name="Picture 2" descr="A person digging in a field&#10;&#10;Description automatically generated">
            <a:extLst>
              <a:ext uri="{FF2B5EF4-FFF2-40B4-BE49-F238E27FC236}">
                <a16:creationId xmlns:a16="http://schemas.microsoft.com/office/drawing/2014/main" id="{C7092EBC-417D-84FB-C2D2-83FCA4A68DB3}"/>
              </a:ext>
            </a:extLst>
          </p:cNvPr>
          <p:cNvPicPr>
            <a:picLocks noChangeAspect="1"/>
          </p:cNvPicPr>
          <p:nvPr/>
        </p:nvPicPr>
        <p:blipFill rotWithShape="1">
          <a:blip r:embed="rId3">
            <a:extLst>
              <a:ext uri="{28A0092B-C50C-407E-A947-70E740481C1C}">
                <a14:useLocalDpi xmlns:a14="http://schemas.microsoft.com/office/drawing/2010/main" val="0"/>
              </a:ext>
            </a:extLst>
          </a:blip>
          <a:srcRect t="20594" r="1" b="23824"/>
          <a:stretch/>
        </p:blipFill>
        <p:spPr>
          <a:xfrm>
            <a:off x="4179224" y="170014"/>
            <a:ext cx="7825389" cy="6516263"/>
          </a:xfrm>
          <a:prstGeom prst="rect">
            <a:avLst/>
          </a:prstGeom>
        </p:spPr>
      </p:pic>
    </p:spTree>
    <p:extLst>
      <p:ext uri="{BB962C8B-B14F-4D97-AF65-F5344CB8AC3E}">
        <p14:creationId xmlns:p14="http://schemas.microsoft.com/office/powerpoint/2010/main" val="1802408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eaning on a fence&#10;&#10;Description automatically generated">
            <a:extLst>
              <a:ext uri="{FF2B5EF4-FFF2-40B4-BE49-F238E27FC236}">
                <a16:creationId xmlns:a16="http://schemas.microsoft.com/office/drawing/2014/main" id="{595198E5-B2D1-139F-77E8-976075D38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pic>
        <p:nvPicPr>
          <p:cNvPr id="4" name="Picture 3" descr="A logo with text on it&#10;&#10;Description automatically generated">
            <a:extLst>
              <a:ext uri="{FF2B5EF4-FFF2-40B4-BE49-F238E27FC236}">
                <a16:creationId xmlns:a16="http://schemas.microsoft.com/office/drawing/2014/main" id="{C240A23C-3978-8A49-3CEC-6412988FB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5" name="TextBox 4">
            <a:extLst>
              <a:ext uri="{FF2B5EF4-FFF2-40B4-BE49-F238E27FC236}">
                <a16:creationId xmlns:a16="http://schemas.microsoft.com/office/drawing/2014/main" id="{97C15F45-11F9-0559-42FA-10813F7D61B1}"/>
              </a:ext>
            </a:extLst>
          </p:cNvPr>
          <p:cNvSpPr txBox="1"/>
          <p:nvPr/>
        </p:nvSpPr>
        <p:spPr>
          <a:xfrm>
            <a:off x="357284" y="1468174"/>
            <a:ext cx="2879314" cy="3539430"/>
          </a:xfrm>
          <a:prstGeom prst="rect">
            <a:avLst/>
          </a:prstGeom>
          <a:noFill/>
        </p:spPr>
        <p:txBody>
          <a:bodyPr wrap="none" rtlCol="0">
            <a:spAutoFit/>
          </a:bodyPr>
          <a:lstStyle/>
          <a:p>
            <a:pPr algn="ctr"/>
            <a:r>
              <a:rPr lang="en-GB" sz="3200" b="1" dirty="0" err="1">
                <a:solidFill>
                  <a:schemeClr val="accent3"/>
                </a:solidFill>
              </a:rPr>
              <a:t>TREEmendous</a:t>
            </a:r>
            <a:endParaRPr lang="en-GB" sz="3200" b="1" dirty="0">
              <a:solidFill>
                <a:schemeClr val="accent3"/>
              </a:solidFill>
            </a:endParaRPr>
          </a:p>
          <a:p>
            <a:pPr algn="ctr"/>
            <a:r>
              <a:rPr lang="en-GB" sz="3200" b="1" dirty="0">
                <a:solidFill>
                  <a:schemeClr val="accent3"/>
                </a:solidFill>
              </a:rPr>
              <a:t>thanks to: </a:t>
            </a:r>
          </a:p>
          <a:p>
            <a:pPr algn="ctr"/>
            <a:endParaRPr lang="en-GB" sz="3200" b="1" dirty="0">
              <a:solidFill>
                <a:schemeClr val="accent3"/>
              </a:solidFill>
            </a:endParaRPr>
          </a:p>
          <a:p>
            <a:pPr algn="ctr"/>
            <a:r>
              <a:rPr lang="en-GB" sz="3200" b="1" dirty="0">
                <a:solidFill>
                  <a:schemeClr val="accent3"/>
                </a:solidFill>
              </a:rPr>
              <a:t>Steve Evans</a:t>
            </a:r>
          </a:p>
          <a:p>
            <a:pPr algn="ctr"/>
            <a:r>
              <a:rPr lang="en-GB" sz="3200" b="1" dirty="0">
                <a:solidFill>
                  <a:schemeClr val="accent3"/>
                </a:solidFill>
              </a:rPr>
              <a:t>&amp;</a:t>
            </a:r>
          </a:p>
          <a:p>
            <a:pPr algn="ctr"/>
            <a:r>
              <a:rPr lang="en-GB" sz="3200" b="1" dirty="0">
                <a:solidFill>
                  <a:schemeClr val="accent3"/>
                </a:solidFill>
              </a:rPr>
              <a:t>Forests For</a:t>
            </a:r>
          </a:p>
          <a:p>
            <a:pPr algn="ctr"/>
            <a:r>
              <a:rPr lang="en-GB" sz="3200" b="1" dirty="0">
                <a:solidFill>
                  <a:schemeClr val="accent3"/>
                </a:solidFill>
              </a:rPr>
              <a:t>Cornwall</a:t>
            </a:r>
          </a:p>
        </p:txBody>
      </p:sp>
    </p:spTree>
    <p:extLst>
      <p:ext uri="{BB962C8B-B14F-4D97-AF65-F5344CB8AC3E}">
        <p14:creationId xmlns:p14="http://schemas.microsoft.com/office/powerpoint/2010/main" val="2525578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9DAA2-EB80-1A2D-8A3C-A750D76F06E8}"/>
              </a:ext>
            </a:extLst>
          </p:cNvPr>
          <p:cNvPicPr>
            <a:picLocks noChangeAspect="1"/>
          </p:cNvPicPr>
          <p:nvPr/>
        </p:nvPicPr>
        <p:blipFill>
          <a:blip r:embed="rId2"/>
          <a:stretch>
            <a:fillRect/>
          </a:stretch>
        </p:blipFill>
        <p:spPr>
          <a:xfrm>
            <a:off x="-670560" y="-693335"/>
            <a:ext cx="13243560" cy="8199454"/>
          </a:xfrm>
          <a:prstGeom prst="rect">
            <a:avLst/>
          </a:prstGeom>
        </p:spPr>
      </p:pic>
    </p:spTree>
    <p:extLst>
      <p:ext uri="{BB962C8B-B14F-4D97-AF65-F5344CB8AC3E}">
        <p14:creationId xmlns:p14="http://schemas.microsoft.com/office/powerpoint/2010/main" val="2059054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now Fields by St Michaels Mount">
            <a:extLst>
              <a:ext uri="{FF2B5EF4-FFF2-40B4-BE49-F238E27FC236}">
                <a16:creationId xmlns:a16="http://schemas.microsoft.com/office/drawing/2014/main" id="{D5B70F39-E456-EDA5-22F9-026B90872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logo with text on it&#10;&#10;Description automatically generated">
            <a:extLst>
              <a:ext uri="{FF2B5EF4-FFF2-40B4-BE49-F238E27FC236}">
                <a16:creationId xmlns:a16="http://schemas.microsoft.com/office/drawing/2014/main" id="{F0D705EB-832B-3CAA-0A34-F7CA7FFB9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7631" y="185267"/>
            <a:ext cx="2458066" cy="875686"/>
          </a:xfrm>
          <a:prstGeom prst="rect">
            <a:avLst/>
          </a:prstGeom>
        </p:spPr>
      </p:pic>
    </p:spTree>
    <p:extLst>
      <p:ext uri="{BB962C8B-B14F-4D97-AF65-F5344CB8AC3E}">
        <p14:creationId xmlns:p14="http://schemas.microsoft.com/office/powerpoint/2010/main" val="155882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2BE1F-83E2-3BD1-BA9B-582EB729C682}"/>
              </a:ext>
            </a:extLst>
          </p:cNvPr>
          <p:cNvSpPr txBox="1"/>
          <p:nvPr/>
        </p:nvSpPr>
        <p:spPr>
          <a:xfrm>
            <a:off x="843455" y="1409808"/>
            <a:ext cx="8349812" cy="3416320"/>
          </a:xfrm>
          <a:prstGeom prst="rect">
            <a:avLst/>
          </a:prstGeom>
          <a:noFill/>
        </p:spPr>
        <p:txBody>
          <a:bodyPr wrap="square">
            <a:spAutoFit/>
          </a:bodyPr>
          <a:lstStyle/>
          <a:p>
            <a:r>
              <a:rPr lang="en-GB" sz="2000" b="1" dirty="0"/>
              <a:t>The key aims of the Exemplar Project at </a:t>
            </a:r>
            <a:r>
              <a:rPr lang="en-GB" sz="2000" b="1" dirty="0" err="1"/>
              <a:t>Trenow</a:t>
            </a:r>
            <a:r>
              <a:rPr lang="en-GB" sz="2000" b="1" dirty="0"/>
              <a:t> Fields are:</a:t>
            </a:r>
          </a:p>
          <a:p>
            <a:endParaRPr lang="en-GB" b="1" dirty="0"/>
          </a:p>
          <a:p>
            <a:endParaRPr lang="en-GB" dirty="0"/>
          </a:p>
          <a:p>
            <a:pPr marL="285750" indent="-285750">
              <a:buFont typeface="Arial" panose="020B0604020202020204" pitchFamily="34" charset="0"/>
              <a:buChar char="•"/>
            </a:pPr>
            <a:r>
              <a:rPr lang="en-GB" dirty="0"/>
              <a:t>To improve the growing environment, both above and below ground.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improve the biodiversity potential of the site and support nature recovery.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provide climate resilience to the Landholding.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demonstrate alternative tree planting methodologies.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To provide future learning and research opportunities.</a:t>
            </a:r>
          </a:p>
        </p:txBody>
      </p:sp>
      <p:pic>
        <p:nvPicPr>
          <p:cNvPr id="4" name="Picture 3" descr="A logo with text on it&#10;&#10;Description automatically generated">
            <a:extLst>
              <a:ext uri="{FF2B5EF4-FFF2-40B4-BE49-F238E27FC236}">
                <a16:creationId xmlns:a16="http://schemas.microsoft.com/office/drawing/2014/main" id="{9563CA81-3092-CFEC-9A3B-C4DE5F429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267" y="534122"/>
            <a:ext cx="2458066" cy="875686"/>
          </a:xfrm>
          <a:prstGeom prst="rect">
            <a:avLst/>
          </a:prstGeom>
        </p:spPr>
      </p:pic>
    </p:spTree>
    <p:extLst>
      <p:ext uri="{BB962C8B-B14F-4D97-AF65-F5344CB8AC3E}">
        <p14:creationId xmlns:p14="http://schemas.microsoft.com/office/powerpoint/2010/main" val="3796312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4" name="TextBox 3">
            <a:extLst>
              <a:ext uri="{FF2B5EF4-FFF2-40B4-BE49-F238E27FC236}">
                <a16:creationId xmlns:a16="http://schemas.microsoft.com/office/drawing/2014/main" id="{5FAC7BA0-455E-37EC-7260-5DBD2F052097}"/>
              </a:ext>
            </a:extLst>
          </p:cNvPr>
          <p:cNvSpPr txBox="1"/>
          <p:nvPr/>
        </p:nvSpPr>
        <p:spPr>
          <a:xfrm>
            <a:off x="874986" y="1468174"/>
            <a:ext cx="8491702" cy="5112490"/>
          </a:xfrm>
          <a:prstGeom prst="rect">
            <a:avLst/>
          </a:prstGeom>
          <a:noFill/>
        </p:spPr>
        <p:txBody>
          <a:bodyPr wrap="square">
            <a:spAutoFit/>
          </a:bodyPr>
          <a:lstStyle/>
          <a:p>
            <a:pPr lvl="0">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During the last three months we have planted:</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700m of shelterbelts</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300m of native hedgerows</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0.35ha of tree groups and habitat expansion</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A new orchard </a:t>
            </a:r>
          </a:p>
          <a:p>
            <a:pPr marL="457200">
              <a:lnSpc>
                <a:spcPct val="115000"/>
              </a:lnSpc>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No plastic tree guards to protect the new plantings, opting for the installation of rabbit fencing and the creation of bespoke, individual guards using rabbit netting and bamboo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caneswhere</a:t>
            </a:r>
            <a:r>
              <a:rPr lang="en-GB" sz="1800" dirty="0">
                <a:effectLst/>
                <a:latin typeface="Calibri" panose="020F0502020204030204" pitchFamily="34" charset="0"/>
                <a:ea typeface="Calibri" panose="020F0502020204030204" pitchFamily="34" charset="0"/>
                <a:cs typeface="Times New Roman" panose="02020603050405020304" pitchFamily="18" charset="0"/>
              </a:rPr>
              <a:t> necessary and unguarded in less prone areas</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85266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0BF24-023D-591D-11C3-7D0012B81BD7}"/>
              </a:ext>
            </a:extLst>
          </p:cNvPr>
          <p:cNvPicPr>
            <a:picLocks noChangeAspect="1"/>
          </p:cNvPicPr>
          <p:nvPr/>
        </p:nvPicPr>
        <p:blipFill>
          <a:blip r:embed="rId2"/>
          <a:stretch>
            <a:fillRect/>
          </a:stretch>
        </p:blipFill>
        <p:spPr>
          <a:xfrm>
            <a:off x="-985520" y="-1127760"/>
            <a:ext cx="14183360" cy="8666480"/>
          </a:xfrm>
          <a:prstGeom prst="rect">
            <a:avLst/>
          </a:prstGeom>
        </p:spPr>
      </p:pic>
    </p:spTree>
    <p:extLst>
      <p:ext uri="{BB962C8B-B14F-4D97-AF65-F5344CB8AC3E}">
        <p14:creationId xmlns:p14="http://schemas.microsoft.com/office/powerpoint/2010/main" val="3999793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5" name="TextBox 4">
            <a:extLst>
              <a:ext uri="{FF2B5EF4-FFF2-40B4-BE49-F238E27FC236}">
                <a16:creationId xmlns:a16="http://schemas.microsoft.com/office/drawing/2014/main" id="{234C821E-A022-0FDA-3D02-D51E290A0D5F}"/>
              </a:ext>
            </a:extLst>
          </p:cNvPr>
          <p:cNvSpPr txBox="1"/>
          <p:nvPr/>
        </p:nvSpPr>
        <p:spPr>
          <a:xfrm>
            <a:off x="612321" y="1468174"/>
            <a:ext cx="10254343" cy="4851841"/>
          </a:xfrm>
          <a:prstGeom prst="rect">
            <a:avLst/>
          </a:prstGeom>
          <a:noFill/>
        </p:spPr>
        <p:txBody>
          <a:bodyPr wrap="square">
            <a:spAutoFit/>
          </a:bodyPr>
          <a:lstStyle/>
          <a:p>
            <a:pPr lvl="0">
              <a:lnSpc>
                <a:spcPct val="115000"/>
              </a:lnSpc>
            </a:pPr>
            <a:r>
              <a:rPr lang="en-GB" sz="2000" b="1" dirty="0">
                <a:effectLst/>
                <a:latin typeface="Calibri" panose="020F0502020204030204" pitchFamily="34" charset="0"/>
                <a:ea typeface="Calibri" panose="020F0502020204030204" pitchFamily="34" charset="0"/>
                <a:cs typeface="Times New Roman" panose="02020603050405020304" pitchFamily="18" charset="0"/>
              </a:rPr>
              <a:t>The Tree Groups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Landholding covers an area of approximately 12ha. 9ha is rented from the National Trust and 3ha is under private ownership.</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National Trust policy is that only native tree and shrub species are planted within the land under their ownership.</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742950" indent="-285750">
              <a:lnSpc>
                <a:spcPct val="115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a number of non-native species that are better suited to coastal exposure than native species (e.g. Holm oak, white poplar, Swedish whitebeam and Italian alder)</a:t>
            </a:r>
            <a:r>
              <a:rPr lang="en-GB" dirty="0">
                <a:latin typeface="Calibri" panose="020F0502020204030204" pitchFamily="34" charset="0"/>
                <a:ea typeface="Calibri" panose="020F0502020204030204" pitchFamily="34" charset="0"/>
                <a:cs typeface="Times New Roman" panose="02020603050405020304" pitchFamily="18" charset="0"/>
              </a:rPr>
              <a:t>. A selection </a:t>
            </a:r>
            <a:r>
              <a:rPr lang="en-GB" sz="1800" dirty="0">
                <a:effectLst/>
                <a:latin typeface="Calibri" panose="020F0502020204030204" pitchFamily="34" charset="0"/>
                <a:ea typeface="Calibri" panose="020F0502020204030204" pitchFamily="34" charset="0"/>
                <a:cs typeface="Times New Roman" panose="02020603050405020304" pitchFamily="18" charset="0"/>
              </a:rPr>
              <a:t>have been selected and planted within the privately owned land.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Eg</a:t>
            </a:r>
            <a:r>
              <a:rPr lang="en-GB" sz="1800" dirty="0">
                <a:effectLst/>
                <a:latin typeface="Calibri" panose="020F0502020204030204" pitchFamily="34" charset="0"/>
                <a:ea typeface="Calibri" panose="020F0502020204030204" pitchFamily="34" charset="0"/>
                <a:cs typeface="Times New Roman" panose="02020603050405020304" pitchFamily="18" charset="0"/>
              </a:rPr>
              <a:t> Sea Buckthorn</a:t>
            </a:r>
          </a:p>
          <a:p>
            <a:pPr marL="742950" indent="-285750">
              <a:lnSpc>
                <a:spcPct val="115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15000"/>
              </a:lnSpc>
              <a:spcAft>
                <a:spcPts val="10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rates of growth and establishment of the non-native trees, and their future health and condition, will be monitored, and compared, to the native species planted within the National Trust owned land.</a:t>
            </a:r>
          </a:p>
        </p:txBody>
      </p:sp>
    </p:spTree>
    <p:extLst>
      <p:ext uri="{BB962C8B-B14F-4D97-AF65-F5344CB8AC3E}">
        <p14:creationId xmlns:p14="http://schemas.microsoft.com/office/powerpoint/2010/main" val="874254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E40B8322-2F81-120D-59BC-9C7C4D990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3054" y="592488"/>
            <a:ext cx="2458066" cy="875686"/>
          </a:xfrm>
          <a:prstGeom prst="rect">
            <a:avLst/>
          </a:prstGeom>
        </p:spPr>
      </p:pic>
      <p:sp>
        <p:nvSpPr>
          <p:cNvPr id="4" name="TextBox 3">
            <a:extLst>
              <a:ext uri="{FF2B5EF4-FFF2-40B4-BE49-F238E27FC236}">
                <a16:creationId xmlns:a16="http://schemas.microsoft.com/office/drawing/2014/main" id="{66657762-949F-3AC6-FEA6-BBEE1C3B7F32}"/>
              </a:ext>
            </a:extLst>
          </p:cNvPr>
          <p:cNvSpPr txBox="1"/>
          <p:nvPr/>
        </p:nvSpPr>
        <p:spPr>
          <a:xfrm>
            <a:off x="490880" y="1468174"/>
            <a:ext cx="9697764" cy="5539145"/>
          </a:xfrm>
          <a:prstGeom prst="rect">
            <a:avLst/>
          </a:prstGeom>
          <a:noFill/>
        </p:spPr>
        <p:txBody>
          <a:bodyPr wrap="square">
            <a:spAutoFit/>
          </a:bodyPr>
          <a:lstStyle/>
          <a:p>
            <a:pPr lvl="0">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Central to Design – Shelterbelts for coastal location</a:t>
            </a:r>
          </a:p>
          <a:p>
            <a:pPr lvl="0">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Native willow species (Grey, white and osier) planted in double staggered rows along the most exposed boundaries of the lower fields.</a:t>
            </a:r>
          </a:p>
          <a:p>
            <a:pPr marL="7429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Once established, aside from the primary requirement for wind protection, the shelterbelts are intended to provide an ongoing supply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ramial</a:t>
            </a:r>
            <a:r>
              <a:rPr lang="en-GB" sz="1800" dirty="0">
                <a:effectLst/>
                <a:latin typeface="Calibri" panose="020F0502020204030204" pitchFamily="34" charset="0"/>
                <a:ea typeface="Calibri" panose="020F0502020204030204" pitchFamily="34" charset="0"/>
                <a:cs typeface="Times New Roman" panose="02020603050405020304" pitchFamily="18" charset="0"/>
              </a:rPr>
              <a:t> wood-chippings (i.e. produced from stems </a:t>
            </a:r>
            <a:r>
              <a:rPr lang="en-GB"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 1 year old) *</a:t>
            </a:r>
          </a:p>
          <a:p>
            <a:pPr marL="742950" indent="-285750">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Alternate, annual coppicing of each row within the shelterbelts will maintain a consistent degree of wind protection.</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ramial</a:t>
            </a:r>
            <a:r>
              <a:rPr lang="en-GB" sz="1800" dirty="0">
                <a:effectLst/>
                <a:latin typeface="Calibri" panose="020F0502020204030204" pitchFamily="34" charset="0"/>
                <a:ea typeface="Calibri" panose="020F0502020204030204" pitchFamily="34" charset="0"/>
                <a:cs typeface="Times New Roman" panose="02020603050405020304" pitchFamily="18" charset="0"/>
              </a:rPr>
              <a:t> wood-chippings will be utilised as a mulch to support the productivity of the site by suppressing weeds, regulating moisture levels and slowly releasing nutrients, whilst improving the soil’s health, structure and fertility. </a:t>
            </a:r>
            <a:r>
              <a:rPr lang="en-GB" sz="1800" kern="1200" dirty="0">
                <a:effectLst/>
                <a:latin typeface="Calibri" panose="020F0502020204030204" pitchFamily="34" charset="0"/>
                <a:ea typeface="Times New Roman" panose="02020603050405020304" pitchFamily="18" charset="0"/>
              </a:rPr>
              <a:t>Pure willow mulches also contain salicylic acid (concentrations vary between species) which </a:t>
            </a:r>
            <a:r>
              <a:rPr lang="en-GB" sz="1800" kern="1200" dirty="0">
                <a:effectLst/>
                <a:latin typeface="Calibri" panose="020F0502020204030204" pitchFamily="34" charset="0"/>
                <a:ea typeface="Calibri" panose="020F0502020204030204" pitchFamily="34" charset="0"/>
              </a:rPr>
              <a:t>can control disease as effectively as agrochemicals and only require one application for the entire growing season.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28337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digging in a field&#10;&#10;Description automatically generated">
            <a:extLst>
              <a:ext uri="{FF2B5EF4-FFF2-40B4-BE49-F238E27FC236}">
                <a16:creationId xmlns:a16="http://schemas.microsoft.com/office/drawing/2014/main" id="{74D9EF64-7EB8-BA66-4F58-23B8EC4BC163}"/>
              </a:ext>
            </a:extLst>
          </p:cNvPr>
          <p:cNvPicPr>
            <a:picLocks noChangeAspect="1"/>
          </p:cNvPicPr>
          <p:nvPr/>
        </p:nvPicPr>
        <p:blipFill rotWithShape="1">
          <a:blip r:embed="rId2">
            <a:extLst>
              <a:ext uri="{28A0092B-C50C-407E-A947-70E740481C1C}">
                <a14:useLocalDpi xmlns:a14="http://schemas.microsoft.com/office/drawing/2010/main" val="0"/>
              </a:ext>
            </a:extLst>
          </a:blip>
          <a:srcRect t="8116" r="1" b="1296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1552485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2801</TotalTime>
  <Words>869</Words>
  <Application>Microsoft Office PowerPoint</Application>
  <PresentationFormat>Widescreen</PresentationFormat>
  <Paragraphs>86</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Calibri</vt:lpstr>
      <vt:lpstr>Symbol</vt:lpstr>
      <vt:lpstr>Office Theme</vt:lpstr>
      <vt:lpstr>Forests for Cornwall  Agroforestry Exemplar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westwell</dc:creator>
  <cp:lastModifiedBy>timothy westwell</cp:lastModifiedBy>
  <cp:revision>6</cp:revision>
  <dcterms:created xsi:type="dcterms:W3CDTF">2024-03-04T16:13:43Z</dcterms:created>
  <dcterms:modified xsi:type="dcterms:W3CDTF">2024-03-13T13:10:33Z</dcterms:modified>
</cp:coreProperties>
</file>